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61" r:id="rId2"/>
    <p:sldId id="262" r:id="rId3"/>
    <p:sldId id="263" r:id="rId4"/>
    <p:sldId id="428" r:id="rId5"/>
    <p:sldId id="470" r:id="rId6"/>
    <p:sldId id="471" r:id="rId7"/>
    <p:sldId id="485" r:id="rId8"/>
    <p:sldId id="484" r:id="rId9"/>
    <p:sldId id="499" r:id="rId10"/>
    <p:sldId id="472" r:id="rId11"/>
    <p:sldId id="473" r:id="rId12"/>
    <p:sldId id="474" r:id="rId13"/>
    <p:sldId id="475" r:id="rId14"/>
    <p:sldId id="477" r:id="rId15"/>
    <p:sldId id="478" r:id="rId16"/>
    <p:sldId id="480" r:id="rId17"/>
    <p:sldId id="481" r:id="rId18"/>
    <p:sldId id="483" r:id="rId19"/>
    <p:sldId id="482" r:id="rId20"/>
    <p:sldId id="460" r:id="rId21"/>
    <p:sldId id="486" r:id="rId22"/>
    <p:sldId id="487" r:id="rId23"/>
    <p:sldId id="488" r:id="rId24"/>
    <p:sldId id="489" r:id="rId25"/>
    <p:sldId id="271" r:id="rId26"/>
    <p:sldId id="490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500" r:id="rId36"/>
    <p:sldId id="501" r:id="rId37"/>
    <p:sldId id="506" r:id="rId38"/>
    <p:sldId id="507" r:id="rId39"/>
    <p:sldId id="508" r:id="rId40"/>
    <p:sldId id="509" r:id="rId41"/>
    <p:sldId id="510" r:id="rId42"/>
    <p:sldId id="476" r:id="rId43"/>
    <p:sldId id="502" r:id="rId44"/>
    <p:sldId id="504" r:id="rId45"/>
    <p:sldId id="503" r:id="rId46"/>
    <p:sldId id="505" r:id="rId47"/>
    <p:sldId id="29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C60BA7A-ED49-4DAD-B12F-6677F8FB4B2A}">
          <p14:sldIdLst>
            <p14:sldId id="261"/>
            <p14:sldId id="262"/>
            <p14:sldId id="263"/>
            <p14:sldId id="428"/>
            <p14:sldId id="470"/>
            <p14:sldId id="471"/>
            <p14:sldId id="485"/>
            <p14:sldId id="484"/>
            <p14:sldId id="499"/>
            <p14:sldId id="472"/>
            <p14:sldId id="473"/>
            <p14:sldId id="474"/>
            <p14:sldId id="475"/>
            <p14:sldId id="477"/>
            <p14:sldId id="478"/>
            <p14:sldId id="480"/>
            <p14:sldId id="481"/>
            <p14:sldId id="483"/>
            <p14:sldId id="482"/>
            <p14:sldId id="460"/>
            <p14:sldId id="486"/>
            <p14:sldId id="487"/>
            <p14:sldId id="488"/>
            <p14:sldId id="489"/>
            <p14:sldId id="271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0"/>
            <p14:sldId id="501"/>
            <p14:sldId id="506"/>
            <p14:sldId id="507"/>
            <p14:sldId id="508"/>
            <p14:sldId id="509"/>
            <p14:sldId id="510"/>
            <p14:sldId id="476"/>
            <p14:sldId id="502"/>
            <p14:sldId id="504"/>
            <p14:sldId id="503"/>
            <p14:sldId id="50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8" autoAdjust="0"/>
    <p:restoredTop sz="94660"/>
  </p:normalViewPr>
  <p:slideViewPr>
    <p:cSldViewPr snapToGrid="0">
      <p:cViewPr varScale="1">
        <p:scale>
          <a:sx n="98" d="100"/>
          <a:sy n="98" d="100"/>
        </p:scale>
        <p:origin x="42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35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14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02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24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632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64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406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484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30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383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01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A6CAB7-AED5-4961-B928-4246D75D9E72}" type="datetimeFigureOut">
              <a:rPr lang="ru-RU" smtClean="0"/>
              <a:t>29.04.2023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BC7A86A-3366-4EAA-8B4E-75C4294FE503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9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FD142-E878-461F-8C25-A2F0BFFC5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546" y="1122363"/>
            <a:ext cx="9144000" cy="881063"/>
          </a:xfrm>
        </p:spPr>
        <p:txBody>
          <a:bodyPr>
            <a:normAutofit fontScale="90000"/>
          </a:bodyPr>
          <a:lstStyle/>
          <a:p>
            <a:r>
              <a:rPr lang="ru-RU" dirty="0"/>
              <a:t>Занятие </a:t>
            </a:r>
            <a:r>
              <a:rPr lang="en-US" dirty="0"/>
              <a:t>2</a:t>
            </a:r>
            <a:r>
              <a:rPr lang="ru-RU" dirty="0"/>
              <a:t>.9. Лекция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1B9868-42ED-4599-A5E2-8A8E50F13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546" y="2662025"/>
            <a:ext cx="8753842" cy="1655762"/>
          </a:xfrm>
        </p:spPr>
        <p:txBody>
          <a:bodyPr>
            <a:normAutofit fontScale="77500" lnSpcReduction="20000"/>
          </a:bodyPr>
          <a:lstStyle/>
          <a:p>
            <a:endParaRPr lang="ru-RU" sz="3600" b="1" dirty="0"/>
          </a:p>
          <a:p>
            <a:pPr>
              <a:lnSpc>
                <a:spcPct val="120000"/>
              </a:lnSpc>
            </a:pPr>
            <a:r>
              <a:rPr lang="ru-RU" sz="4300" b="1" dirty="0"/>
              <a:t>Создание пользовательских интерфейсов в </a:t>
            </a:r>
            <a:r>
              <a:rPr lang="ru-RU" sz="4300" b="1" dirty="0" err="1"/>
              <a:t>Android</a:t>
            </a:r>
            <a:r>
              <a:rPr lang="ru-RU" sz="4300" b="1" dirty="0"/>
              <a:t>-приложениях </a:t>
            </a:r>
          </a:p>
        </p:txBody>
      </p:sp>
      <p:pic>
        <p:nvPicPr>
          <p:cNvPr id="4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4E6E536D-EE85-478A-8063-6D230ABD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379A930-2DAE-4FBD-ABEB-245B54DCFA16}"/>
              </a:ext>
            </a:extLst>
          </p:cNvPr>
          <p:cNvSpPr/>
          <p:nvPr/>
        </p:nvSpPr>
        <p:spPr>
          <a:xfrm>
            <a:off x="1204546" y="4454654"/>
            <a:ext cx="176843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300" b="1" cap="all" spc="200" dirty="0">
                <a:solidFill>
                  <a:schemeClr val="tx2"/>
                </a:solidFill>
                <a:latin typeface="+mj-lt"/>
              </a:rPr>
              <a:t>Часть 3</a:t>
            </a:r>
          </a:p>
        </p:txBody>
      </p:sp>
    </p:spTree>
    <p:extLst>
      <p:ext uri="{BB962C8B-B14F-4D97-AF65-F5344CB8AC3E}">
        <p14:creationId xmlns:p14="http://schemas.microsoft.com/office/powerpoint/2010/main" val="227266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Toolbar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775930-9999-4C0A-A7EC-99A130F6A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45" t="11135" r="32417" b="58014"/>
          <a:stretch/>
        </p:blipFill>
        <p:spPr>
          <a:xfrm>
            <a:off x="1582365" y="1814207"/>
            <a:ext cx="9027269" cy="43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3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Toolbar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7CE28C-8527-4B44-B1D8-9AA0B8B2E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22" t="15461" r="41060" b="58369"/>
          <a:stretch/>
        </p:blipFill>
        <p:spPr>
          <a:xfrm>
            <a:off x="1206228" y="1945531"/>
            <a:ext cx="6499275" cy="396402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7F63CB-D92B-4CB5-B9BD-5C4011624849}"/>
              </a:ext>
            </a:extLst>
          </p:cNvPr>
          <p:cNvSpPr/>
          <p:nvPr/>
        </p:nvSpPr>
        <p:spPr>
          <a:xfrm>
            <a:off x="1556426" y="3195536"/>
            <a:ext cx="5379395" cy="7149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36517A5-F0A4-40C8-BA86-FB0E0A991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11" t="11348" r="11879" b="58723"/>
          <a:stretch/>
        </p:blipFill>
        <p:spPr>
          <a:xfrm>
            <a:off x="8055701" y="1945530"/>
            <a:ext cx="3099980" cy="396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62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мы это всё делали?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7CDF90-144A-4E24-85F9-93948EB3E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51" y="1923645"/>
            <a:ext cx="6377698" cy="39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81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Строение </a:t>
            </a:r>
            <a:r>
              <a:rPr lang="en-US" dirty="0"/>
              <a:t>Toolbar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A24719-36DA-4033-8565-A9357EFF2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0" t="30638" r="9402" b="40851"/>
          <a:stretch/>
        </p:blipFill>
        <p:spPr>
          <a:xfrm>
            <a:off x="1188634" y="2397865"/>
            <a:ext cx="9967046" cy="21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38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каталога для хранения меню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BADB26-0984-4250-93E8-AD7BD7618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2" t="22766" r="54891" b="54255"/>
          <a:stretch/>
        </p:blipFill>
        <p:spPr>
          <a:xfrm>
            <a:off x="1196501" y="1940667"/>
            <a:ext cx="9954182" cy="33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9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каталога для хранения меню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583832-AF75-429D-8C33-2741B1EFF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0" t="23617" r="49261" b="52128"/>
          <a:stretch/>
        </p:blipFill>
        <p:spPr>
          <a:xfrm>
            <a:off x="2425268" y="1901797"/>
            <a:ext cx="7341464" cy="41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38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макета меню в </a:t>
            </a:r>
            <a:r>
              <a:rPr lang="en-US" dirty="0"/>
              <a:t>XML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A78B0F-CE07-4C0B-B235-29B4133BF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4" t="22909" r="53206" b="49999"/>
          <a:stretch/>
        </p:blipFill>
        <p:spPr>
          <a:xfrm>
            <a:off x="1179965" y="2028216"/>
            <a:ext cx="9970719" cy="37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макета меню в </a:t>
            </a:r>
            <a:r>
              <a:rPr lang="en-US" dirty="0"/>
              <a:t>XML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7EC9C4-FB17-49E8-8E36-6E1F560ED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60" t="11418" r="41592" b="51773"/>
          <a:stretch/>
        </p:blipFill>
        <p:spPr>
          <a:xfrm>
            <a:off x="1181910" y="1828800"/>
            <a:ext cx="5398852" cy="44126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C2964C-13AE-49E6-AC16-7317A9B67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74" t="21702" r="12471" b="50000"/>
          <a:stretch/>
        </p:blipFill>
        <p:spPr>
          <a:xfrm>
            <a:off x="6906313" y="1828800"/>
            <a:ext cx="4249367" cy="43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96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Подключение меню в </a:t>
            </a:r>
            <a:r>
              <a:rPr lang="en-US" dirty="0"/>
              <a:t>Java </a:t>
            </a:r>
            <a:r>
              <a:rPr lang="ru-RU" dirty="0"/>
              <a:t>коде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7B70D98-3764-4FFB-954D-01A193B5F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3" t="40993" r="43588" b="45532"/>
          <a:stretch/>
        </p:blipFill>
        <p:spPr>
          <a:xfrm>
            <a:off x="1888927" y="2034947"/>
            <a:ext cx="8414146" cy="290670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6812A61-6EF1-48B9-8B24-58E511B02064}"/>
              </a:ext>
            </a:extLst>
          </p:cNvPr>
          <p:cNvSpPr/>
          <p:nvPr/>
        </p:nvSpPr>
        <p:spPr>
          <a:xfrm>
            <a:off x="615923" y="5148852"/>
            <a:ext cx="10960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Метод должен возвращать значение </a:t>
            </a:r>
            <a:r>
              <a:rPr lang="ru-RU" sz="2400" b="1" dirty="0" err="1">
                <a:solidFill>
                  <a:schemeClr val="tx2"/>
                </a:solidFill>
              </a:rPr>
              <a:t>true</a:t>
            </a:r>
            <a:r>
              <a:rPr lang="ru-RU" sz="2400" dirty="0">
                <a:solidFill>
                  <a:schemeClr val="tx2"/>
                </a:solidFill>
              </a:rPr>
              <a:t>, чтобы меню было видимым на экране.</a:t>
            </a:r>
          </a:p>
        </p:txBody>
      </p:sp>
    </p:spTree>
    <p:extLst>
      <p:ext uri="{BB962C8B-B14F-4D97-AF65-F5344CB8AC3E}">
        <p14:creationId xmlns:p14="http://schemas.microsoft.com/office/powerpoint/2010/main" val="4010245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987" y="52529"/>
            <a:ext cx="5389123" cy="876461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tx2"/>
                </a:solidFill>
              </a:rPr>
              <a:t>Обработка кликов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E5D3A7C-37F6-49D9-A4B1-49DDFC4B3D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5" t="10779" r="29353" b="43617"/>
          <a:stretch/>
        </p:blipFill>
        <p:spPr>
          <a:xfrm>
            <a:off x="4197485" y="928989"/>
            <a:ext cx="7812812" cy="5800119"/>
          </a:xfrm>
          <a:prstGeom prst="rect">
            <a:avLst/>
          </a:prstGeom>
        </p:spPr>
      </p:pic>
      <p:pic>
        <p:nvPicPr>
          <p:cNvPr id="4" name="device-2023-04-26-230915">
            <a:hlinkClick r:id="" action="ppaction://media"/>
            <a:extLst>
              <a:ext uri="{FF2B5EF4-FFF2-40B4-BE49-F238E27FC236}">
                <a16:creationId xmlns:a16="http://schemas.microsoft.com/office/drawing/2014/main" id="{8EFCC4D8-BFF7-478A-B3E8-E2B024F01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373" y="128891"/>
            <a:ext cx="3211494" cy="66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4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66DD0-B8F0-41B1-8E10-6AF1B2AB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Учебные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144F49-D913-48D3-B3DB-C1D913A95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3384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sz="2800" dirty="0"/>
              <a:t>Базовые элементы навигации. Меню в </a:t>
            </a:r>
            <a:r>
              <a:rPr lang="en-US" sz="2800" dirty="0"/>
              <a:t>Android-</a:t>
            </a:r>
            <a:r>
              <a:rPr lang="ru-RU" sz="2800" dirty="0"/>
              <a:t>приложениях 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Представление данных с помощью адаптеров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800" dirty="0"/>
              <a:t>Диалоговые окна</a:t>
            </a:r>
          </a:p>
        </p:txBody>
      </p:sp>
      <p:pic>
        <p:nvPicPr>
          <p:cNvPr id="4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1CEF5172-A713-4E4D-97AB-65D30FF4F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98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Другие методы навигации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FC71A0-E309-4CB1-892F-20C2AF79C417}"/>
              </a:ext>
            </a:extLst>
          </p:cNvPr>
          <p:cNvSpPr/>
          <p:nvPr/>
        </p:nvSpPr>
        <p:spPr>
          <a:xfrm>
            <a:off x="1097280" y="1606988"/>
            <a:ext cx="43064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BottomNavigationView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NavigationView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just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(Navigation Drawer)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101DF2-9132-4C3F-88ED-6870BAE76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6" t="18723" r="35431" b="29078"/>
          <a:stretch/>
        </p:blipFill>
        <p:spPr>
          <a:xfrm>
            <a:off x="5466721" y="1823935"/>
            <a:ext cx="5688960" cy="44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2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BottomNavigationView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8B84C1-5623-4F32-8231-1953E00360B8}"/>
              </a:ext>
            </a:extLst>
          </p:cNvPr>
          <p:cNvSpPr/>
          <p:nvPr/>
        </p:nvSpPr>
        <p:spPr>
          <a:xfrm>
            <a:off x="1097280" y="1606988"/>
            <a:ext cx="1005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Добавление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BottomNavigationView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layout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файл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activity</a:t>
            </a:r>
          </a:p>
          <a:p>
            <a:pPr marL="457200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макета меню</a:t>
            </a:r>
          </a:p>
          <a:p>
            <a:pPr marL="457200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классов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наследников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Fragments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макетов для них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Реализация интерфейса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OnNavigationItemSelected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для смены фрагментов при клике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26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1" y="594359"/>
            <a:ext cx="3618689" cy="2286000"/>
          </a:xfrm>
        </p:spPr>
        <p:txBody>
          <a:bodyPr>
            <a:normAutofit/>
          </a:bodyPr>
          <a:lstStyle/>
          <a:p>
            <a:r>
              <a:rPr lang="en-US" sz="4400" dirty="0"/>
              <a:t>Bottom</a:t>
            </a:r>
            <a:br>
              <a:rPr lang="ru-RU" sz="4400" dirty="0"/>
            </a:br>
            <a:r>
              <a:rPr lang="en-US" sz="4400" dirty="0" err="1"/>
              <a:t>NavigationView</a:t>
            </a:r>
            <a:endParaRPr lang="ru-RU" sz="4400" dirty="0"/>
          </a:p>
        </p:txBody>
      </p:sp>
      <p:pic>
        <p:nvPicPr>
          <p:cNvPr id="4" name="device-2023-04-27-214609">
            <a:hlinkClick r:id="" action="ppaction://media"/>
            <a:extLst>
              <a:ext uri="{FF2B5EF4-FFF2-40B4-BE49-F238E27FC236}">
                <a16:creationId xmlns:a16="http://schemas.microsoft.com/office/drawing/2014/main" id="{27082990-576C-4103-900B-8A6C48865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0451" y="83505"/>
            <a:ext cx="3255662" cy="66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4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NavigationView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A8B84C1-5623-4F32-8231-1953E00360B8}"/>
              </a:ext>
            </a:extLst>
          </p:cNvPr>
          <p:cNvSpPr/>
          <p:nvPr/>
        </p:nvSpPr>
        <p:spPr>
          <a:xfrm>
            <a:off x="1097280" y="1606988"/>
            <a:ext cx="68794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макета меню</a:t>
            </a:r>
          </a:p>
          <a:p>
            <a:pPr marL="457200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макета заголовка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NavigationView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Добавление 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layout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файл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 activity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контейнера фрагментов и сам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NavigationView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just">
              <a:buClr>
                <a:schemeClr val="accent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Настройка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ActionBarDrawerToggle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коде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Clr>
                <a:schemeClr val="accent1"/>
              </a:buClr>
              <a:buFont typeface="+mj-lt"/>
              <a:buAutoNum type="arabicPeriod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Реализация интерфейса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OnNavigationItemSelectedListener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для смены фрагментов при клике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999009-C64C-4D85-B3AC-EAC6518AA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52" t="21915" r="32728" b="16029"/>
          <a:stretch/>
        </p:blipFill>
        <p:spPr>
          <a:xfrm>
            <a:off x="8662481" y="1838526"/>
            <a:ext cx="2493199" cy="445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67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0197"/>
            <a:ext cx="3973749" cy="2286000"/>
          </a:xfrm>
        </p:spPr>
        <p:txBody>
          <a:bodyPr>
            <a:normAutofit fontScale="90000"/>
          </a:bodyPr>
          <a:lstStyle/>
          <a:p>
            <a:br>
              <a:rPr lang="en-US" sz="4400" dirty="0"/>
            </a:br>
            <a:r>
              <a:rPr lang="en-US" sz="4400" dirty="0"/>
              <a:t>Navigation Drawer</a:t>
            </a:r>
            <a:br>
              <a:rPr lang="en-US" sz="4400" dirty="0"/>
            </a:br>
            <a:endParaRPr lang="ru-RU" sz="4400" dirty="0"/>
          </a:p>
        </p:txBody>
      </p:sp>
      <p:pic>
        <p:nvPicPr>
          <p:cNvPr id="2" name="device-2023-04-28-160040">
            <a:hlinkClick r:id="" action="ppaction://media"/>
            <a:extLst>
              <a:ext uri="{FF2B5EF4-FFF2-40B4-BE49-F238E27FC236}">
                <a16:creationId xmlns:a16="http://schemas.microsoft.com/office/drawing/2014/main" id="{24540F41-F601-460C-A438-B6D10CBF9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3539" y="43774"/>
            <a:ext cx="3294326" cy="67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</a:rPr>
              <a:t>2. Представление данных </a:t>
            </a:r>
            <a:br>
              <a:rPr lang="ru-RU" sz="4000" dirty="0">
                <a:solidFill>
                  <a:schemeClr val="tx2"/>
                </a:solidFill>
              </a:rPr>
            </a:br>
            <a:r>
              <a:rPr lang="ru-RU" sz="4000" dirty="0">
                <a:solidFill>
                  <a:schemeClr val="tx2"/>
                </a:solidFill>
              </a:rPr>
              <a:t>с помощью адаптеров</a:t>
            </a:r>
            <a:br>
              <a:rPr lang="ru-RU" sz="4000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8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Списки в </a:t>
            </a:r>
            <a:r>
              <a:rPr lang="en-US" dirty="0"/>
              <a:t>Android </a:t>
            </a:r>
            <a:r>
              <a:rPr lang="ru-RU" dirty="0"/>
              <a:t>приложениях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FC71A0-E309-4CB1-892F-20C2AF79C417}"/>
              </a:ext>
            </a:extLst>
          </p:cNvPr>
          <p:cNvSpPr/>
          <p:nvPr/>
        </p:nvSpPr>
        <p:spPr>
          <a:xfrm>
            <a:off x="1097280" y="1582669"/>
            <a:ext cx="4953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способы реализации списков 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разработке: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ScrollView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ListView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GridView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RecyclerView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B01AE7-36C2-421C-AA37-30954761B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77" y="1924911"/>
            <a:ext cx="4429003" cy="432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1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ScrollView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FC71A0-E309-4CB1-892F-20C2AF79C417}"/>
              </a:ext>
            </a:extLst>
          </p:cNvPr>
          <p:cNvSpPr/>
          <p:nvPr/>
        </p:nvSpPr>
        <p:spPr>
          <a:xfrm>
            <a:off x="1097280" y="1582669"/>
            <a:ext cx="768193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Контейнер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ScrollView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предназначен для создания прокрутки для такого интерфейса, все элементы которого одномоментно не могут поместиться на экране устройства.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ScrollView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может вмещать только один элемент, поэтому если необходимо разместить несколько элементов, то их надо поместить в какой-нибудь контейнер.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Проблема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все элементы существуют в памяти!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E68153-FCD6-46DE-A095-66F668C3F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8" b="11639"/>
          <a:stretch/>
        </p:blipFill>
        <p:spPr>
          <a:xfrm>
            <a:off x="9166779" y="1830942"/>
            <a:ext cx="1988901" cy="438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09" y="964009"/>
            <a:ext cx="3623553" cy="2649815"/>
          </a:xfrm>
        </p:spPr>
        <p:txBody>
          <a:bodyPr>
            <a:normAutofit/>
          </a:bodyPr>
          <a:lstStyle/>
          <a:p>
            <a:r>
              <a:rPr lang="ru-RU" sz="4400" dirty="0" err="1"/>
              <a:t>ListView</a:t>
            </a:r>
            <a:r>
              <a:rPr lang="ru-RU" sz="4400" dirty="0"/>
              <a:t> как оптимизация длинных списков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E3327B-4E33-4E25-AEFF-3D821C87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191" y="116268"/>
            <a:ext cx="4947609" cy="659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32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Использование </a:t>
            </a:r>
            <a:r>
              <a:rPr lang="en-US" dirty="0" err="1"/>
              <a:t>ListView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FC71A0-E309-4CB1-892F-20C2AF79C417}"/>
              </a:ext>
            </a:extLst>
          </p:cNvPr>
          <p:cNvSpPr/>
          <p:nvPr/>
        </p:nvSpPr>
        <p:spPr>
          <a:xfrm>
            <a:off x="1097280" y="1582669"/>
            <a:ext cx="10058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создание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ListView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-разметке или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коде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создание адаптера (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Adapter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для связи данных и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подключение экземпляра класса адаптера к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ListView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45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</a:rPr>
              <a:t>1. Базовые элементы навигации.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ru-RU" sz="4000" dirty="0">
                <a:solidFill>
                  <a:schemeClr val="tx2"/>
                </a:solidFill>
              </a:rPr>
              <a:t>Меню в </a:t>
            </a:r>
            <a:r>
              <a:rPr lang="ru-RU" sz="4000" dirty="0" err="1">
                <a:solidFill>
                  <a:schemeClr val="tx2"/>
                </a:solidFill>
              </a:rPr>
              <a:t>Android</a:t>
            </a:r>
            <a:r>
              <a:rPr lang="ru-RU" sz="4000" dirty="0">
                <a:solidFill>
                  <a:schemeClr val="tx2"/>
                </a:solidFill>
              </a:rPr>
              <a:t>-приложениях </a:t>
            </a:r>
            <a:br>
              <a:rPr lang="en-US" sz="4000" dirty="0"/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784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Adapter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FC71A0-E309-4CB1-892F-20C2AF79C417}"/>
              </a:ext>
            </a:extLst>
          </p:cNvPr>
          <p:cNvSpPr/>
          <p:nvPr/>
        </p:nvSpPr>
        <p:spPr>
          <a:xfrm>
            <a:off x="1097280" y="1582669"/>
            <a:ext cx="54153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Adapter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менеджер данных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отвечающий за то, какой именно элемент интерфейса необходимо показать на определенной позиции.</a:t>
            </a: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buClr>
                <a:schemeClr val="accent1"/>
              </a:buClr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Все адаптеры (ну почти) расширяют базовый адаптер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BaseAdapter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https://www.handimania.com/uploads/travel.jpg">
            <a:extLst>
              <a:ext uri="{FF2B5EF4-FFF2-40B4-BE49-F238E27FC236}">
                <a16:creationId xmlns:a16="http://schemas.microsoft.com/office/drawing/2014/main" id="{EC2C43DD-55E2-4D39-9CBB-5DF354456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t="6756" r="4169" b="6960"/>
          <a:stretch/>
        </p:blipFill>
        <p:spPr bwMode="auto">
          <a:xfrm>
            <a:off x="6819089" y="1867711"/>
            <a:ext cx="4336591" cy="43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07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Готовые адаптеры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674834-F8FA-494F-8D45-673C727AADEE}"/>
              </a:ext>
            </a:extLst>
          </p:cNvPr>
          <p:cNvSpPr/>
          <p:nvPr/>
        </p:nvSpPr>
        <p:spPr>
          <a:xfrm>
            <a:off x="1097280" y="1436753"/>
            <a:ext cx="1018194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ArrayAdapter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предназначен для работы с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ListView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Данные представлены в виде массива, которые размещаются в отдельных элементах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SimpleAdapter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адаптер, позволяющий заполнить данными список более сложной структуры, например, два текста в одной строке списка.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CursorAdapter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предназначен для работы с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ListView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предоставляет данные для списка через курсор, который должен иметь колонку с именем "_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ResourceCursorAdapter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этот адаптер дополняет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CursorAdapter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может создавать виды из ресурсов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SimpleCursorAdapter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дополняет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ResourceCursorAdapter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создаёт компоненты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из столбцов, содержащихся в курсоре. Компоненты определяются в ресурсах.</a:t>
            </a:r>
          </a:p>
        </p:txBody>
      </p:sp>
    </p:spTree>
    <p:extLst>
      <p:ext uri="{BB962C8B-B14F-4D97-AF65-F5344CB8AC3E}">
        <p14:creationId xmlns:p14="http://schemas.microsoft.com/office/powerpoint/2010/main" val="205107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Основные методы </a:t>
            </a:r>
            <a:r>
              <a:rPr lang="en-US" dirty="0" err="1"/>
              <a:t>BaseAdapter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E674834-F8FA-494F-8D45-673C727AADEE}"/>
              </a:ext>
            </a:extLst>
          </p:cNvPr>
          <p:cNvSpPr/>
          <p:nvPr/>
        </p:nvSpPr>
        <p:spPr>
          <a:xfrm>
            <a:off x="1097280" y="1480528"/>
            <a:ext cx="101819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getView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getCount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getItem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getItemId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39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589495"/>
            <a:ext cx="3487366" cy="2518492"/>
          </a:xfrm>
        </p:spPr>
        <p:txBody>
          <a:bodyPr>
            <a:normAutofit/>
          </a:bodyPr>
          <a:lstStyle/>
          <a:p>
            <a:r>
              <a:rPr lang="ru-RU" sz="4400" dirty="0"/>
              <a:t>Основные методы </a:t>
            </a:r>
            <a:r>
              <a:rPr lang="en-US" sz="4400" dirty="0" err="1"/>
              <a:t>BaseAdapter</a:t>
            </a:r>
            <a:endParaRPr lang="ru-RU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08BDDB-5BEB-411E-B927-CCE532F3E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4" t="11844" r="30954" b="35248"/>
          <a:stretch/>
        </p:blipFill>
        <p:spPr>
          <a:xfrm>
            <a:off x="4319081" y="193786"/>
            <a:ext cx="7762672" cy="65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RecyclerView</a:t>
            </a:r>
            <a:r>
              <a:rPr lang="en-US" dirty="0"/>
              <a:t> – </a:t>
            </a:r>
            <a:r>
              <a:rPr lang="ru-RU" dirty="0"/>
              <a:t>замена </a:t>
            </a:r>
            <a:r>
              <a:rPr lang="en-US" dirty="0" err="1"/>
              <a:t>ListView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AED4EB1-A8B7-4B52-AA85-2A3E3B9E84CA}"/>
              </a:ext>
            </a:extLst>
          </p:cNvPr>
          <p:cNvSpPr/>
          <p:nvPr/>
        </p:nvSpPr>
        <p:spPr>
          <a:xfrm>
            <a:off x="1097280" y="1626443"/>
            <a:ext cx="101819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Появился 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5.0 Lollipop.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Использует специальный менеджер –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LayoutManager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для выбора способа отображения данных:</a:t>
            </a:r>
          </a:p>
          <a:p>
            <a:pPr marL="800100" lvl="1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LinearLayoutManager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менеджер – отображение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горизонатльных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 вертикальных последовательных и инвертированных списков.</a:t>
            </a:r>
          </a:p>
          <a:p>
            <a:pPr marL="800100" lvl="1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GridLayoutManager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отображение табличных списков.</a:t>
            </a:r>
          </a:p>
          <a:p>
            <a:pPr marL="800100" lvl="1" indent="-34290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StaggeredGridLayoutManager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отображение табличных списков с контейнерами динамического размера.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Поддерживает анимацию элементов с помощью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ItemAnimator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Использует собственный тип адаптера 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RecyclerView.Adapter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Использует в классе адаптера паттерн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ViewHolder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52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Использование </a:t>
            </a:r>
            <a:r>
              <a:rPr lang="en-US" dirty="0" err="1"/>
              <a:t>RecyclerView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9FC71A0-E309-4CB1-892F-20C2AF79C417}"/>
              </a:ext>
            </a:extLst>
          </p:cNvPr>
          <p:cNvSpPr/>
          <p:nvPr/>
        </p:nvSpPr>
        <p:spPr>
          <a:xfrm>
            <a:off x="1097280" y="1582669"/>
            <a:ext cx="1005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создание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Recycler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в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XML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-разметке или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Java-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коде</a:t>
            </a: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создание макета элемента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)списка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класса-наследника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RecyclerView.Adapter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подключение экземпляра класса адаптера к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RecyclerView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(связывание данных и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view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191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Создание </a:t>
            </a:r>
            <a:r>
              <a:rPr lang="en-US" dirty="0" err="1"/>
              <a:t>RecyclerView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XML-</a:t>
            </a:r>
            <a:r>
              <a:rPr lang="ru-RU" dirty="0"/>
              <a:t>разметке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764B788-2288-4117-8EE1-2DAAB0D1C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7" t="24264" r="52047" b="45274"/>
          <a:stretch/>
        </p:blipFill>
        <p:spPr>
          <a:xfrm>
            <a:off x="1196501" y="1882302"/>
            <a:ext cx="9925132" cy="422916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E887F8-4F04-4B3D-B35A-524F1B2EAE91}"/>
              </a:ext>
            </a:extLst>
          </p:cNvPr>
          <p:cNvSpPr/>
          <p:nvPr/>
        </p:nvSpPr>
        <p:spPr>
          <a:xfrm>
            <a:off x="1196501" y="4338536"/>
            <a:ext cx="5063248" cy="17729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120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0038"/>
            <a:ext cx="4046706" cy="2781139"/>
          </a:xfrm>
        </p:spPr>
        <p:txBody>
          <a:bodyPr>
            <a:normAutofit/>
          </a:bodyPr>
          <a:lstStyle/>
          <a:p>
            <a:r>
              <a:rPr lang="ru-RU" sz="4400" dirty="0"/>
              <a:t>Создание макета элемента списка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9CE9B0-591F-4B8D-952E-F771F7862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1" t="13233" r="51768" b="32332"/>
          <a:stretch/>
        </p:blipFill>
        <p:spPr>
          <a:xfrm>
            <a:off x="4158574" y="753892"/>
            <a:ext cx="7899753" cy="56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4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Создание класса адаптера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2AC6497-E5CF-415D-AA76-87D23A28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1" t="26204" r="55758" b="71447"/>
          <a:stretch/>
        </p:blipFill>
        <p:spPr>
          <a:xfrm>
            <a:off x="1167318" y="1964987"/>
            <a:ext cx="9926224" cy="3550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40CD00-6B00-4C1E-BB30-7C1A38035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6" t="43157" r="59788" b="31617"/>
          <a:stretch/>
        </p:blipFill>
        <p:spPr>
          <a:xfrm>
            <a:off x="2183859" y="2547673"/>
            <a:ext cx="7417342" cy="35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Создание класса адаптера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3FA29D-31E1-4A1B-B9D9-B1FF5382C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7" t="13373" r="49694" b="57418"/>
          <a:stretch/>
        </p:blipFill>
        <p:spPr>
          <a:xfrm>
            <a:off x="1151005" y="2081717"/>
            <a:ext cx="10004675" cy="37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ActionBar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704F3C-D14B-41BC-A07F-B1E45A108D0E}"/>
              </a:ext>
            </a:extLst>
          </p:cNvPr>
          <p:cNvSpPr/>
          <p:nvPr/>
        </p:nvSpPr>
        <p:spPr>
          <a:xfrm>
            <a:off x="1097281" y="1949381"/>
            <a:ext cx="6028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chemeClr val="tx2"/>
                </a:solidFill>
              </a:rPr>
              <a:t>ActionBar</a:t>
            </a:r>
            <a:r>
              <a:rPr lang="ru-RU" sz="2400" b="1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(панель действий) была введена в 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 с SDK 11 (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 3.0 </a:t>
            </a:r>
            <a:r>
              <a:rPr lang="ru-RU" sz="2400" dirty="0" err="1">
                <a:solidFill>
                  <a:schemeClr val="tx2"/>
                </a:solidFill>
              </a:rPr>
              <a:t>Honeycomb</a:t>
            </a:r>
            <a:r>
              <a:rPr lang="ru-RU" sz="2400" dirty="0">
                <a:solidFill>
                  <a:schemeClr val="tx2"/>
                </a:solidFill>
              </a:rPr>
              <a:t>). Она представляет собой интегрированный элемент пользовательского интерфейса, который обычно располагается в верхней части экрана и содержит элементы управления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181E0F-ECC0-4265-8E51-7964BD919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66" t="11418" r="5334" b="39504"/>
          <a:stretch/>
        </p:blipFill>
        <p:spPr>
          <a:xfrm>
            <a:off x="7631349" y="1949381"/>
            <a:ext cx="3524331" cy="4324179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38EF022A-190D-4BE9-B792-98F9542BD5B9}"/>
              </a:ext>
            </a:extLst>
          </p:cNvPr>
          <p:cNvCxnSpPr>
            <a:cxnSpLocks/>
          </p:cNvCxnSpPr>
          <p:nvPr/>
        </p:nvCxnSpPr>
        <p:spPr>
          <a:xfrm flipH="1">
            <a:off x="9941182" y="2130357"/>
            <a:ext cx="1214498" cy="7003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336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Подключение экземпляра класса адаптера к </a:t>
            </a:r>
            <a:r>
              <a:rPr lang="ru-RU" sz="4400" dirty="0" err="1"/>
              <a:t>RecyclerView</a:t>
            </a:r>
            <a:endParaRPr lang="ru-RU" sz="4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F10AAA-9F83-434C-AE40-2A7182F89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3" t="17421" r="53086" b="57762"/>
          <a:stretch/>
        </p:blipFill>
        <p:spPr>
          <a:xfrm>
            <a:off x="1206229" y="1906621"/>
            <a:ext cx="9949451" cy="37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9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95" y="1143000"/>
            <a:ext cx="3574915" cy="2286000"/>
          </a:xfrm>
        </p:spPr>
        <p:txBody>
          <a:bodyPr>
            <a:normAutofit/>
          </a:bodyPr>
          <a:lstStyle/>
          <a:p>
            <a:r>
              <a:rPr lang="ru-RU" sz="4400" dirty="0"/>
              <a:t>Пример отображения списка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53A86D-CF28-4B66-B26E-B0412679C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44" t="10987" r="44947" b="29472"/>
          <a:stretch/>
        </p:blipFill>
        <p:spPr>
          <a:xfrm>
            <a:off x="6648855" y="42551"/>
            <a:ext cx="3438729" cy="67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09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</a:rPr>
              <a:t>3. Диалоговые окна</a:t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558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Dialogs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B08117-88EA-4DE3-B06F-7FC8F1445784}"/>
              </a:ext>
            </a:extLst>
          </p:cNvPr>
          <p:cNvSpPr/>
          <p:nvPr/>
        </p:nvSpPr>
        <p:spPr>
          <a:xfrm>
            <a:off x="1097280" y="1860934"/>
            <a:ext cx="53278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Диалоговые окна не занимают весь экран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и предназначены для принятия пользователем решения или ввода дополнительной информации.</a:t>
            </a:r>
            <a:endParaRPr lang="en-US" sz="2400" dirty="0">
              <a:solidFill>
                <a:schemeClr val="tx2"/>
              </a:solidFill>
            </a:endParaRPr>
          </a:p>
          <a:p>
            <a:pPr algn="just"/>
            <a:endParaRPr lang="en-US" sz="2400" dirty="0">
              <a:solidFill>
                <a:schemeClr val="tx2"/>
              </a:solidFill>
            </a:endParaRP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Классы в </a:t>
            </a:r>
            <a:r>
              <a:rPr lang="en-US" sz="2400" dirty="0">
                <a:solidFill>
                  <a:schemeClr val="tx2"/>
                </a:solidFill>
              </a:rPr>
              <a:t>Android SDK: </a:t>
            </a:r>
            <a:r>
              <a:rPr lang="ru-RU" sz="2400" dirty="0" err="1">
                <a:solidFill>
                  <a:schemeClr val="tx2"/>
                </a:solidFill>
              </a:rPr>
              <a:t>Dialog</a:t>
            </a:r>
            <a:r>
              <a:rPr lang="en-US" sz="2400" dirty="0">
                <a:solidFill>
                  <a:schemeClr val="tx2"/>
                </a:solidFill>
              </a:rPr>
              <a:t>, </a:t>
            </a:r>
            <a:r>
              <a:rPr lang="ru-RU" sz="2400" dirty="0" err="1">
                <a:solidFill>
                  <a:schemeClr val="tx2"/>
                </a:solidFill>
              </a:rPr>
              <a:t>AlertDialog</a:t>
            </a:r>
            <a:r>
              <a:rPr lang="ru-RU" sz="2400" dirty="0">
                <a:solidFill>
                  <a:schemeClr val="tx2"/>
                </a:solidFill>
              </a:rPr>
              <a:t>, </a:t>
            </a:r>
            <a:r>
              <a:rPr lang="ru-RU" sz="2400" dirty="0" err="1">
                <a:solidFill>
                  <a:schemeClr val="tx2"/>
                </a:solidFill>
              </a:rPr>
              <a:t>DatePickerDialog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и пр.</a:t>
            </a:r>
          </a:p>
        </p:txBody>
      </p:sp>
      <p:pic>
        <p:nvPicPr>
          <p:cNvPr id="11266" name="Picture 2" descr="Jetpack Compose - Alert Dialogs | DevsDay.ru">
            <a:extLst>
              <a:ext uri="{FF2B5EF4-FFF2-40B4-BE49-F238E27FC236}">
                <a16:creationId xmlns:a16="http://schemas.microsoft.com/office/drawing/2014/main" id="{1CE91A09-5810-47BD-B9AB-A8C47CF5E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t="11986" r="6619" b="10992"/>
          <a:stretch/>
        </p:blipFill>
        <p:spPr bwMode="auto">
          <a:xfrm>
            <a:off x="6546193" y="2018489"/>
            <a:ext cx="4609487" cy="41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720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01" y="467899"/>
            <a:ext cx="3827835" cy="2286000"/>
          </a:xfrm>
        </p:spPr>
        <p:txBody>
          <a:bodyPr>
            <a:normAutofit/>
          </a:bodyPr>
          <a:lstStyle/>
          <a:p>
            <a:r>
              <a:rPr lang="en-US" sz="4400" dirty="0" err="1"/>
              <a:t>DialogFragment</a:t>
            </a:r>
            <a:endParaRPr lang="ru-RU"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4FA7AD-CE21-49A5-B0B0-1AD0EA414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2" t="20496" r="31486" b="40071"/>
          <a:stretch/>
        </p:blipFill>
        <p:spPr>
          <a:xfrm>
            <a:off x="4226667" y="1074906"/>
            <a:ext cx="7875032" cy="50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5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DialogFragment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3ADE2D-5ED0-47F7-8852-762F3BF55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67" t="37518" r="33348" b="54042"/>
          <a:stretch/>
        </p:blipFill>
        <p:spPr>
          <a:xfrm>
            <a:off x="1138136" y="1964986"/>
            <a:ext cx="6881298" cy="118677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379A90-78AF-47A5-AF48-A9554AF7B949}"/>
              </a:ext>
            </a:extLst>
          </p:cNvPr>
          <p:cNvSpPr/>
          <p:nvPr/>
        </p:nvSpPr>
        <p:spPr>
          <a:xfrm>
            <a:off x="1097280" y="3517187"/>
            <a:ext cx="69221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Параметр </a:t>
            </a:r>
            <a:r>
              <a:rPr lang="ru-RU" sz="2400" b="1" dirty="0" err="1">
                <a:solidFill>
                  <a:schemeClr val="tx2"/>
                </a:solidFill>
              </a:rPr>
              <a:t>tag</a:t>
            </a:r>
            <a:r>
              <a:rPr lang="ru-RU" sz="2400" dirty="0">
                <a:solidFill>
                  <a:schemeClr val="tx2"/>
                </a:solidFill>
              </a:rPr>
              <a:t> в методе </a:t>
            </a:r>
            <a:r>
              <a:rPr lang="ru-RU" sz="2400" b="1" dirty="0" err="1">
                <a:solidFill>
                  <a:schemeClr val="tx2"/>
                </a:solidFill>
              </a:rPr>
              <a:t>show</a:t>
            </a:r>
            <a:r>
              <a:rPr lang="ru-RU" sz="2400" dirty="0">
                <a:solidFill>
                  <a:schemeClr val="tx2"/>
                </a:solidFill>
              </a:rPr>
              <a:t>() используется для сохранения объекта диалога с тегом в фрагмент-менеджере. </a:t>
            </a:r>
            <a:endParaRPr lang="en-US" sz="2400" dirty="0">
              <a:solidFill>
                <a:schemeClr val="tx2"/>
              </a:solidFill>
            </a:endParaRPr>
          </a:p>
          <a:p>
            <a:pPr algn="just"/>
            <a:endParaRPr lang="en-US" sz="2400" dirty="0">
              <a:solidFill>
                <a:schemeClr val="tx2"/>
              </a:solidFill>
            </a:endParaRP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Тег может быть использован для получения ссылки на этот диалог в дальнейшем, например, для закрытия диалога.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13C66D-7093-4CDA-9A21-B8796BF66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82" t="14954" r="7985" b="53049"/>
          <a:stretch/>
        </p:blipFill>
        <p:spPr>
          <a:xfrm>
            <a:off x="8137187" y="1964986"/>
            <a:ext cx="3018493" cy="40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2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01" y="964010"/>
            <a:ext cx="3827835" cy="2286000"/>
          </a:xfrm>
        </p:spPr>
        <p:txBody>
          <a:bodyPr>
            <a:normAutofit fontScale="90000"/>
          </a:bodyPr>
          <a:lstStyle/>
          <a:p>
            <a:br>
              <a:rPr lang="ru-RU" sz="4400" dirty="0"/>
            </a:br>
            <a:br>
              <a:rPr lang="ru-RU" sz="4400" dirty="0"/>
            </a:br>
            <a:r>
              <a:rPr lang="ru-RU" sz="4400" dirty="0"/>
              <a:t>Использование макета для</a:t>
            </a:r>
            <a:br>
              <a:rPr lang="ru-RU" sz="4400" dirty="0"/>
            </a:br>
            <a:r>
              <a:rPr lang="en-US" sz="4400" dirty="0" err="1"/>
              <a:t>DialogFragment</a:t>
            </a:r>
            <a:endParaRPr lang="ru-RU" sz="44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96FD5A-BEA4-454D-AAC6-07F74921D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52" t="17660" r="26478" b="50000"/>
          <a:stretch/>
        </p:blipFill>
        <p:spPr>
          <a:xfrm>
            <a:off x="4192053" y="1406861"/>
            <a:ext cx="7909646" cy="368629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FF266A-951D-4715-930A-1251F87854C5}"/>
              </a:ext>
            </a:extLst>
          </p:cNvPr>
          <p:cNvSpPr/>
          <p:nvPr/>
        </p:nvSpPr>
        <p:spPr>
          <a:xfrm>
            <a:off x="4123959" y="5561670"/>
            <a:ext cx="79777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tx2"/>
                </a:solidFill>
              </a:rPr>
              <a:t>С помощью метода </a:t>
            </a:r>
            <a:r>
              <a:rPr lang="en-US" sz="2400" b="1" dirty="0" err="1">
                <a:solidFill>
                  <a:schemeClr val="tx2"/>
                </a:solidFill>
              </a:rPr>
              <a:t>setView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можно добавить свой макет для представления окна диалога. </a:t>
            </a:r>
            <a:endParaRPr lang="en-US" sz="2400" dirty="0">
              <a:solidFill>
                <a:schemeClr val="tx2"/>
              </a:solidFill>
            </a:endParaRPr>
          </a:p>
          <a:p>
            <a:pPr algn="just"/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7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D0463-9B6F-47A1-8F64-A744D29D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23706"/>
            <a:ext cx="10058400" cy="2410587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tx2"/>
                </a:solidFill>
              </a:rPr>
              <a:t>ВОПРОСЫ?</a:t>
            </a:r>
            <a:br>
              <a:rPr lang="ru-RU" dirty="0">
                <a:solidFill>
                  <a:schemeClr val="tx2"/>
                </a:solidFill>
              </a:rPr>
            </a:br>
            <a:endParaRPr lang="ru-RU" dirty="0"/>
          </a:p>
        </p:txBody>
      </p:sp>
      <p:pic>
        <p:nvPicPr>
          <p:cNvPr id="7" name="Picture 3" descr="E:\Work\МИРЭА\Сетевая экспертиза\Лекция 1\5F1A84471C191F72CB1E802A8DD27019.png">
            <a:extLst>
              <a:ext uri="{FF2B5EF4-FFF2-40B4-BE49-F238E27FC236}">
                <a16:creationId xmlns:a16="http://schemas.microsoft.com/office/drawing/2014/main" id="{B95178FC-621A-421C-9D3D-34D155B55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522" y="113008"/>
            <a:ext cx="1009355" cy="10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077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ActionBar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A759D2-6E1A-472A-A143-6610C1C37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00" t="18085" r="39421" b="54184"/>
          <a:stretch/>
        </p:blipFill>
        <p:spPr>
          <a:xfrm>
            <a:off x="1181910" y="1949381"/>
            <a:ext cx="6350133" cy="38375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15418B-F87B-429F-9D2A-78A48BA19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83" t="11348" r="11096" b="58723"/>
          <a:stretch/>
        </p:blipFill>
        <p:spPr>
          <a:xfrm>
            <a:off x="7692867" y="1949381"/>
            <a:ext cx="3491997" cy="383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7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Toolbar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704F3C-D14B-41BC-A07F-B1E45A108D0E}"/>
              </a:ext>
            </a:extLst>
          </p:cNvPr>
          <p:cNvSpPr/>
          <p:nvPr/>
        </p:nvSpPr>
        <p:spPr>
          <a:xfrm>
            <a:off x="1097280" y="2002884"/>
            <a:ext cx="447180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 err="1">
                <a:solidFill>
                  <a:schemeClr val="tx2"/>
                </a:solidFill>
              </a:rPr>
              <a:t>Toolbar</a:t>
            </a:r>
            <a:r>
              <a:rPr lang="ru-RU" sz="2400" b="1" dirty="0">
                <a:solidFill>
                  <a:schemeClr val="tx2"/>
                </a:solidFill>
              </a:rPr>
              <a:t> </a:t>
            </a:r>
            <a:r>
              <a:rPr lang="ru-RU" sz="2400" dirty="0">
                <a:solidFill>
                  <a:schemeClr val="tx2"/>
                </a:solidFill>
              </a:rPr>
              <a:t>является дальнейшим развитием </a:t>
            </a:r>
            <a:r>
              <a:rPr lang="ru-RU" sz="2400" dirty="0" err="1">
                <a:solidFill>
                  <a:schemeClr val="tx2"/>
                </a:solidFill>
              </a:rPr>
              <a:t>ActionBar</a:t>
            </a:r>
            <a:r>
              <a:rPr lang="ru-RU" sz="2400" dirty="0">
                <a:solidFill>
                  <a:schemeClr val="tx2"/>
                </a:solidFill>
              </a:rPr>
              <a:t>, появился вместе с </a:t>
            </a:r>
            <a:r>
              <a:rPr lang="ru-RU" sz="2400" dirty="0" err="1">
                <a:solidFill>
                  <a:schemeClr val="tx2"/>
                </a:solidFill>
              </a:rPr>
              <a:t>Material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Design</a:t>
            </a:r>
            <a:r>
              <a:rPr lang="ru-RU" sz="2400" dirty="0">
                <a:solidFill>
                  <a:schemeClr val="tx2"/>
                </a:solidFill>
              </a:rPr>
              <a:t> в </a:t>
            </a:r>
            <a:r>
              <a:rPr lang="ru-RU" sz="2400" dirty="0" err="1">
                <a:solidFill>
                  <a:schemeClr val="tx2"/>
                </a:solidFill>
              </a:rPr>
              <a:t>Android</a:t>
            </a:r>
            <a:r>
              <a:rPr lang="ru-RU" sz="2400" dirty="0">
                <a:solidFill>
                  <a:schemeClr val="tx2"/>
                </a:solidFill>
              </a:rPr>
              <a:t> 5.0.</a:t>
            </a: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  <a:p>
            <a:pPr algn="just"/>
            <a:r>
              <a:rPr lang="ru-RU" sz="2400" dirty="0" err="1">
                <a:solidFill>
                  <a:schemeClr val="tx2"/>
                </a:solidFill>
              </a:rPr>
              <a:t>Toolbar</a:t>
            </a:r>
            <a:r>
              <a:rPr lang="ru-RU" sz="2400" dirty="0">
                <a:solidFill>
                  <a:schemeClr val="tx2"/>
                </a:solidFill>
              </a:rPr>
              <a:t> представляет собой элемент пользовательского интерфейса, расположенный в верхней части экрана, но имеет больше гибкости в настройке. </a:t>
            </a: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4A9083-1249-4C48-83C2-42297C9E9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7" r="5788" b="14457"/>
          <a:stretch/>
        </p:blipFill>
        <p:spPr>
          <a:xfrm>
            <a:off x="5817141" y="2144949"/>
            <a:ext cx="5338540" cy="35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41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Toolbar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704F3C-D14B-41BC-A07F-B1E45A108D0E}"/>
              </a:ext>
            </a:extLst>
          </p:cNvPr>
          <p:cNvSpPr/>
          <p:nvPr/>
        </p:nvSpPr>
        <p:spPr>
          <a:xfrm>
            <a:off x="1097280" y="1847241"/>
            <a:ext cx="100583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tx2"/>
                </a:solidFill>
              </a:rPr>
              <a:t>Toolbar</a:t>
            </a:r>
            <a:r>
              <a:rPr lang="ru-RU" sz="2400" dirty="0">
                <a:solidFill>
                  <a:schemeClr val="tx2"/>
                </a:solidFill>
              </a:rPr>
              <a:t> может использоваться в качестве простого меню, содержащего кнопки, или же в качестве настраиваемого элемента UI с </a:t>
            </a:r>
            <a:r>
              <a:rPr lang="ru-RU" sz="2400" dirty="0" err="1">
                <a:solidFill>
                  <a:schemeClr val="tx2"/>
                </a:solidFill>
              </a:rPr>
              <a:t>возможностю</a:t>
            </a:r>
            <a:r>
              <a:rPr lang="ru-RU" sz="2400" dirty="0">
                <a:solidFill>
                  <a:schemeClr val="tx2"/>
                </a:solidFill>
              </a:rPr>
              <a:t> добавления различных визуальных элементов, включая картинки, тексты и т.д.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endParaRPr lang="ru-RU" sz="2400" dirty="0">
              <a:solidFill>
                <a:schemeClr val="tx2"/>
              </a:solidFill>
            </a:endParaRPr>
          </a:p>
          <a:p>
            <a:pPr algn="just"/>
            <a:endParaRPr lang="ru-RU" sz="2400" dirty="0">
              <a:solidFill>
                <a:schemeClr val="tx2"/>
              </a:solidFill>
            </a:endParaRPr>
          </a:p>
          <a:p>
            <a:pPr algn="just"/>
            <a:r>
              <a:rPr lang="ru-RU" sz="2400" dirty="0">
                <a:solidFill>
                  <a:schemeClr val="tx2"/>
                </a:solidFill>
              </a:rPr>
              <a:t>Так как </a:t>
            </a:r>
            <a:r>
              <a:rPr lang="en-US" sz="2400" dirty="0">
                <a:solidFill>
                  <a:schemeClr val="tx2"/>
                </a:solidFill>
              </a:rPr>
              <a:t>T</a:t>
            </a:r>
            <a:r>
              <a:rPr lang="ru-RU" sz="2400" dirty="0" err="1">
                <a:solidFill>
                  <a:schemeClr val="tx2"/>
                </a:solidFill>
              </a:rPr>
              <a:t>oolbar</a:t>
            </a:r>
            <a:r>
              <a:rPr lang="ru-RU" sz="2400" dirty="0">
                <a:solidFill>
                  <a:schemeClr val="tx2"/>
                </a:solidFill>
              </a:rPr>
              <a:t> замещает </a:t>
            </a:r>
            <a:r>
              <a:rPr lang="ru-RU" sz="2400" dirty="0" err="1">
                <a:solidFill>
                  <a:schemeClr val="tx2"/>
                </a:solidFill>
              </a:rPr>
              <a:t>ActionBar</a:t>
            </a:r>
            <a:r>
              <a:rPr lang="ru-RU" sz="2400" dirty="0">
                <a:solidFill>
                  <a:schemeClr val="tx2"/>
                </a:solidFill>
              </a:rPr>
              <a:t>, необходимо следить, чтобы они не работали одновременно! Для этого необходимо использовать </a:t>
            </a:r>
            <a:r>
              <a:rPr lang="en-US" sz="2400" dirty="0">
                <a:solidFill>
                  <a:schemeClr val="tx2"/>
                </a:solidFill>
              </a:rPr>
              <a:t>themes (</a:t>
            </a:r>
            <a:r>
              <a:rPr lang="ru-RU" sz="2400" dirty="0">
                <a:solidFill>
                  <a:schemeClr val="tx2"/>
                </a:solidFill>
              </a:rPr>
              <a:t>темы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  <a:r>
              <a:rPr lang="ru-RU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3426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1" y="3827833"/>
            <a:ext cx="3978613" cy="949419"/>
          </a:xfrm>
        </p:spPr>
        <p:txBody>
          <a:bodyPr>
            <a:noAutofit/>
          </a:bodyPr>
          <a:lstStyle/>
          <a:p>
            <a:r>
              <a:rPr lang="en-US" sz="4000" dirty="0"/>
              <a:t>Toolbar </a:t>
            </a:r>
            <a:r>
              <a:rPr lang="ru-RU" sz="4000" dirty="0"/>
              <a:t>позволяет использовать внутри себя анимацию прокрутки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07C941-0EBE-463B-8207-D390D118A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803" y="198752"/>
            <a:ext cx="3700535" cy="65869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426AA0-7CDC-42E7-ABB6-8A049A893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18" y="198752"/>
            <a:ext cx="3719231" cy="65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5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295CF1F-4D4B-4CB5-AE22-02C9C563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</a:t>
            </a:r>
            <a:r>
              <a:rPr lang="en-US" dirty="0"/>
              <a:t>Toolbar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4ADF1B-165E-4070-B080-BBB58AD0F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5" t="5957" r="39554" b="75533"/>
          <a:stretch/>
        </p:blipFill>
        <p:spPr>
          <a:xfrm>
            <a:off x="2530813" y="1813464"/>
            <a:ext cx="7130374" cy="264726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9E0A32-08E1-4FB4-BAF2-8E1784040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8" t="12799" r="35155" b="75603"/>
          <a:stretch/>
        </p:blipFill>
        <p:spPr>
          <a:xfrm>
            <a:off x="2487216" y="4604150"/>
            <a:ext cx="7217567" cy="1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74606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82424</TotalTime>
  <Words>820</Words>
  <Application>Microsoft Office PowerPoint</Application>
  <PresentationFormat>Широкоэкранный</PresentationFormat>
  <Paragraphs>127</Paragraphs>
  <Slides>47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Ретро</vt:lpstr>
      <vt:lpstr>Занятие 2.9. Лекция</vt:lpstr>
      <vt:lpstr>Учебные вопросы</vt:lpstr>
      <vt:lpstr>1. Базовые элементы навигации.  Меню в Android-приложениях  </vt:lpstr>
      <vt:lpstr>ActionBar</vt:lpstr>
      <vt:lpstr>ActionBar</vt:lpstr>
      <vt:lpstr>Toolbar</vt:lpstr>
      <vt:lpstr>Toolbar</vt:lpstr>
      <vt:lpstr>Toolbar позволяет использовать внутри себя анимацию прокрутки</vt:lpstr>
      <vt:lpstr>Использование Toolbar</vt:lpstr>
      <vt:lpstr>Использование Toolbar</vt:lpstr>
      <vt:lpstr>Использование Toolbar</vt:lpstr>
      <vt:lpstr>Зачем мы это всё делали?</vt:lpstr>
      <vt:lpstr>Строение Toolbar</vt:lpstr>
      <vt:lpstr>Создание каталога для хранения меню</vt:lpstr>
      <vt:lpstr>Создание каталога для хранения меню</vt:lpstr>
      <vt:lpstr>Создание макета меню в XML</vt:lpstr>
      <vt:lpstr>Создание макета меню в XML</vt:lpstr>
      <vt:lpstr>Подключение меню в Java коде</vt:lpstr>
      <vt:lpstr>Обработка кликов</vt:lpstr>
      <vt:lpstr>Другие методы навигации</vt:lpstr>
      <vt:lpstr>BottomNavigationView</vt:lpstr>
      <vt:lpstr>Bottom NavigationView</vt:lpstr>
      <vt:lpstr>NavigationView</vt:lpstr>
      <vt:lpstr> Navigation Drawer </vt:lpstr>
      <vt:lpstr>2. Представление данных  с помощью адаптеров </vt:lpstr>
      <vt:lpstr>Списки в Android приложениях</vt:lpstr>
      <vt:lpstr>ScrollView</vt:lpstr>
      <vt:lpstr>ListView как оптимизация длинных списков</vt:lpstr>
      <vt:lpstr>Использование ListView</vt:lpstr>
      <vt:lpstr>Adapter</vt:lpstr>
      <vt:lpstr>Готовые адаптеры</vt:lpstr>
      <vt:lpstr>Основные методы BaseAdapter</vt:lpstr>
      <vt:lpstr>Основные методы BaseAdapter</vt:lpstr>
      <vt:lpstr>RecyclerView – замена ListView</vt:lpstr>
      <vt:lpstr>Использование RecyclerView</vt:lpstr>
      <vt:lpstr>Создание RecyclerView в XML-разметке </vt:lpstr>
      <vt:lpstr>Создание макета элемента списка</vt:lpstr>
      <vt:lpstr>Создание класса адаптера</vt:lpstr>
      <vt:lpstr>Создание класса адаптера</vt:lpstr>
      <vt:lpstr>Подключение экземпляра класса адаптера к RecyclerView</vt:lpstr>
      <vt:lpstr>Пример отображения списка</vt:lpstr>
      <vt:lpstr>3. Диалоговые окна </vt:lpstr>
      <vt:lpstr>Dialogs</vt:lpstr>
      <vt:lpstr>DialogFragment</vt:lpstr>
      <vt:lpstr>DialogFragment</vt:lpstr>
      <vt:lpstr>  Использование макета для DialogFragment</vt:lpstr>
      <vt:lpstr>ВОПРОСЫ?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Дисциплина</dc:title>
  <dc:creator>Sergey</dc:creator>
  <cp:lastModifiedBy>User</cp:lastModifiedBy>
  <cp:revision>416</cp:revision>
  <dcterms:created xsi:type="dcterms:W3CDTF">2022-12-04T16:28:44Z</dcterms:created>
  <dcterms:modified xsi:type="dcterms:W3CDTF">2023-04-29T09:18:23Z</dcterms:modified>
</cp:coreProperties>
</file>